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sldIdLst>
    <p:sldId id="264" r:id="rId2"/>
    <p:sldId id="379" r:id="rId3"/>
    <p:sldId id="380" r:id="rId4"/>
    <p:sldId id="372" r:id="rId5"/>
    <p:sldId id="350" r:id="rId6"/>
    <p:sldId id="356" r:id="rId7"/>
    <p:sldId id="415" r:id="rId8"/>
    <p:sldId id="365" r:id="rId9"/>
    <p:sldId id="382" r:id="rId10"/>
    <p:sldId id="381" r:id="rId11"/>
    <p:sldId id="416" r:id="rId12"/>
    <p:sldId id="412" r:id="rId13"/>
    <p:sldId id="413" r:id="rId14"/>
    <p:sldId id="327" r:id="rId15"/>
    <p:sldId id="364" r:id="rId16"/>
    <p:sldId id="417" r:id="rId17"/>
    <p:sldId id="418" r:id="rId18"/>
    <p:sldId id="402" r:id="rId19"/>
    <p:sldId id="414" r:id="rId20"/>
    <p:sldId id="368" r:id="rId21"/>
    <p:sldId id="325" r:id="rId22"/>
    <p:sldId id="344" r:id="rId23"/>
    <p:sldId id="347" r:id="rId24"/>
    <p:sldId id="371" r:id="rId25"/>
    <p:sldId id="319" r:id="rId26"/>
  </p:sldIdLst>
  <p:sldSz cx="9144000" cy="6858000" type="screen4x3"/>
  <p:notesSz cx="7010400" cy="9296400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 Neue Light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>
          <p15:clr>
            <a:srgbClr val="A4A3A4"/>
          </p15:clr>
        </p15:guide>
        <p15:guide id="2" orient="horz" pos="3600">
          <p15:clr>
            <a:srgbClr val="A4A3A4"/>
          </p15:clr>
        </p15:guide>
        <p15:guide id="3" orient="horz" pos="482">
          <p15:clr>
            <a:srgbClr val="A4A3A4"/>
          </p15:clr>
        </p15:guide>
        <p15:guide id="4" orient="horz" pos="339">
          <p15:clr>
            <a:srgbClr val="A4A3A4"/>
          </p15:clr>
        </p15:guide>
        <p15:guide id="5" orient="horz" pos="3684">
          <p15:clr>
            <a:srgbClr val="A4A3A4"/>
          </p15:clr>
        </p15:guide>
        <p15:guide id="6" pos="2880">
          <p15:clr>
            <a:srgbClr val="A4A3A4"/>
          </p15:clr>
        </p15:guide>
        <p15:guide id="7" pos="5521">
          <p15:clr>
            <a:srgbClr val="A4A3A4"/>
          </p15:clr>
        </p15:guide>
        <p15:guide id="8" pos="442">
          <p15:clr>
            <a:srgbClr val="A4A3A4"/>
          </p15:clr>
        </p15:guide>
        <p15:guide id="9" pos="593">
          <p15:clr>
            <a:srgbClr val="A4A3A4"/>
          </p15:clr>
        </p15:guide>
        <p15:guide id="10" pos="288">
          <p15:clr>
            <a:srgbClr val="A4A3A4"/>
          </p15:clr>
        </p15:guide>
        <p15:guide id="11" pos="7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F8B"/>
    <a:srgbClr val="94A545"/>
    <a:srgbClr val="F3C985"/>
    <a:srgbClr val="E89719"/>
    <a:srgbClr val="6A6C6B"/>
    <a:srgbClr val="56A0D3"/>
    <a:srgbClr val="6F8CC0"/>
    <a:srgbClr val="4E917A"/>
    <a:srgbClr val="86784A"/>
    <a:srgbClr val="A39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18" autoAdjust="0"/>
  </p:normalViewPr>
  <p:slideViewPr>
    <p:cSldViewPr snapToGrid="0" showGuides="1">
      <p:cViewPr varScale="1">
        <p:scale>
          <a:sx n="113" d="100"/>
          <a:sy n="113" d="100"/>
        </p:scale>
        <p:origin x="691" y="91"/>
      </p:cViewPr>
      <p:guideLst>
        <p:guide orient="horz" pos="2166"/>
        <p:guide orient="horz" pos="3600"/>
        <p:guide orient="horz" pos="482"/>
        <p:guide orient="horz" pos="339"/>
        <p:guide orient="horz" pos="3684"/>
        <p:guide pos="2880"/>
        <p:guide pos="5521"/>
        <p:guide pos="442"/>
        <p:guide pos="593"/>
        <p:guide pos="288"/>
        <p:guide pos="732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373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2" rIns="93166" bIns="46582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084" y="1"/>
            <a:ext cx="3037318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2" rIns="93166" bIns="4658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200" y="4415791"/>
            <a:ext cx="5142004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2" rIns="93166" bIns="46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31580"/>
            <a:ext cx="30373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2" rIns="93166" bIns="46582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084" y="8831580"/>
            <a:ext cx="3037318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2" rIns="93166" bIns="4658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5A5C95F2-F930-4EEC-B339-09B6AE3A7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58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712" indent="-282197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789" indent="-22575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304" indent="-22575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820" indent="-22575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336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850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367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882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14731F37-F411-4A91-B5BC-C87EA8FF3CBC}" type="slidenum">
              <a:rPr lang="en-US" sz="1200">
                <a:solidFill>
                  <a:prstClr val="black"/>
                </a:solidFill>
              </a:rPr>
              <a:pPr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01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712" indent="-282197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789" indent="-22575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304" indent="-22575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820" indent="-22575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336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850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367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882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14731F37-F411-4A91-B5BC-C87EA8FF3CBC}" type="slidenum">
              <a:rPr lang="en-US" sz="1200">
                <a:solidFill>
                  <a:prstClr val="black"/>
                </a:solidFill>
              </a:rPr>
              <a:pPr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95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712" indent="-282197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789" indent="-22575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304" indent="-22575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820" indent="-22575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336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850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367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882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14731F37-F411-4A91-B5BC-C87EA8FF3CBC}" type="slidenum">
              <a:rPr lang="en-US" sz="1200">
                <a:solidFill>
                  <a:prstClr val="black"/>
                </a:solidFill>
              </a:rPr>
              <a:pPr/>
              <a:t>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0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712" indent="-282197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789" indent="-22575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304" indent="-22575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820" indent="-22575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336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850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367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882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14731F37-F411-4A91-B5BC-C87EA8FF3CBC}" type="slidenum">
              <a:rPr lang="en-US" sz="1200">
                <a:solidFill>
                  <a:prstClr val="black"/>
                </a:solidFill>
              </a:rPr>
              <a:pPr/>
              <a:t>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5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712" indent="-282197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789" indent="-22575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304" indent="-22575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820" indent="-22575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336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850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367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882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14731F37-F411-4A91-B5BC-C87EA8FF3CBC}" type="slidenum">
              <a:rPr lang="en-US" sz="1200">
                <a:solidFill>
                  <a:prstClr val="black"/>
                </a:solidFill>
              </a:rPr>
              <a:pPr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82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712" indent="-282197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789" indent="-22575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304" indent="-22575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820" indent="-22575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336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850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367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882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14731F37-F411-4A91-B5BC-C87EA8FF3CBC}" type="slidenum">
              <a:rPr lang="en-US" sz="1200">
                <a:solidFill>
                  <a:prstClr val="black"/>
                </a:solidFill>
              </a:rPr>
              <a:pPr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44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712" indent="-282197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789" indent="-22575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304" indent="-22575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820" indent="-22575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336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850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367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882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14731F37-F411-4A91-B5BC-C87EA8FF3CBC}" type="slidenum">
              <a:rPr lang="en-US" sz="1200">
                <a:solidFill>
                  <a:prstClr val="black"/>
                </a:solidFill>
              </a:rPr>
              <a:pPr/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3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712" indent="-282197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789" indent="-22575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304" indent="-22575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820" indent="-22575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336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850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367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882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14731F37-F411-4A91-B5BC-C87EA8FF3CBC}" type="slidenum">
              <a:rPr lang="en-US" sz="1200">
                <a:solidFill>
                  <a:prstClr val="black"/>
                </a:solidFill>
              </a:rPr>
              <a:pPr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43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712" indent="-282197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789" indent="-22575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304" indent="-22575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820" indent="-22575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336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850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367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882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14731F37-F411-4A91-B5BC-C87EA8FF3CBC}" type="slidenum">
              <a:rPr lang="en-US" sz="1200">
                <a:solidFill>
                  <a:prstClr val="black"/>
                </a:solidFill>
              </a:rPr>
              <a:pPr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40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33712" indent="-282197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28789" indent="-225757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580304" indent="-225757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31820" indent="-225757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483336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34850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386367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37882" indent="-225757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14731F37-F411-4A91-B5BC-C87EA8FF3CBC}" type="slidenum">
              <a:rPr lang="en-US" sz="1200">
                <a:solidFill>
                  <a:prstClr val="black"/>
                </a:solidFill>
              </a:rPr>
              <a:pPr/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0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58" y="329634"/>
            <a:ext cx="7772400" cy="675143"/>
          </a:xfrm>
        </p:spPr>
        <p:txBody>
          <a:bodyPr/>
          <a:lstStyle>
            <a:lvl1pPr algn="l">
              <a:lnSpc>
                <a:spcPct val="85000"/>
              </a:lnSpc>
              <a:defRPr sz="2400" b="1">
                <a:latin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944" y="1146628"/>
            <a:ext cx="7772400" cy="4114800"/>
          </a:xfrm>
        </p:spPr>
        <p:txBody>
          <a:bodyPr/>
          <a:lstStyle>
            <a:lvl1pPr marL="342900" indent="-342900">
              <a:buClr>
                <a:srgbClr val="94A545"/>
              </a:buClr>
              <a:buSzPct val="150000"/>
              <a:buFont typeface="Arial" pitchFamily="34" charset="0"/>
              <a:buChar char="•"/>
              <a:defRPr sz="1800">
                <a:latin typeface="HelveticaNeue MediumCond"/>
              </a:defRPr>
            </a:lvl1pPr>
            <a:lvl2pPr marL="742950" indent="-285750">
              <a:buClr>
                <a:srgbClr val="94A545"/>
              </a:buClr>
              <a:buSzPct val="150000"/>
              <a:buFont typeface="Arial" pitchFamily="34" charset="0"/>
              <a:buChar char="•"/>
              <a:defRPr sz="1600">
                <a:latin typeface="HelveticaNeue MediumCond"/>
              </a:defRPr>
            </a:lvl2pPr>
            <a:lvl3pPr marL="1143000" indent="-228600">
              <a:buClr>
                <a:srgbClr val="94A545"/>
              </a:buClr>
              <a:buSzPct val="150000"/>
              <a:buFont typeface="Arial" pitchFamily="34" charset="0"/>
              <a:buChar char="•"/>
              <a:defRPr sz="1400">
                <a:latin typeface="HelveticaNeue MediumCond"/>
              </a:defRPr>
            </a:lvl3pPr>
            <a:lvl4pPr marL="1600200" indent="-228600">
              <a:buClr>
                <a:srgbClr val="94A545"/>
              </a:buClr>
              <a:buSzPct val="150000"/>
              <a:buFont typeface="Arial" pitchFamily="34" charset="0"/>
              <a:buChar char="•"/>
              <a:defRPr>
                <a:latin typeface="HelveticaNeue MediumCond"/>
              </a:defRPr>
            </a:lvl4pPr>
            <a:lvl5pPr marL="2057400" indent="-228600">
              <a:buClr>
                <a:srgbClr val="94A545"/>
              </a:buClr>
              <a:buSzPct val="150000"/>
              <a:buFont typeface="Arial" pitchFamily="34" charset="0"/>
              <a:buChar char="•"/>
              <a:defRPr>
                <a:latin typeface="HelveticaNeue MediumCo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 descr="Proposal_cover_colorbar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0" y="53832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30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75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80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591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230" y="311381"/>
            <a:ext cx="7772400" cy="675143"/>
          </a:xfrm>
        </p:spPr>
        <p:txBody>
          <a:bodyPr/>
          <a:lstStyle>
            <a:lvl1pPr algn="l">
              <a:lnSpc>
                <a:spcPct val="85000"/>
              </a:lnSpc>
              <a:defRPr sz="2400" b="1">
                <a:latin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486" y="1494971"/>
            <a:ext cx="7772400" cy="4114800"/>
          </a:xfrm>
        </p:spPr>
        <p:txBody>
          <a:bodyPr/>
          <a:lstStyle>
            <a:lvl1pPr marL="342900" indent="-342900">
              <a:buClr>
                <a:srgbClr val="94A545"/>
              </a:buClr>
              <a:buSzPct val="150000"/>
              <a:buFont typeface="Arial" pitchFamily="34" charset="0"/>
              <a:buChar char="•"/>
              <a:defRPr sz="2000">
                <a:latin typeface="HelveticaNeue MediumCond"/>
              </a:defRPr>
            </a:lvl1pPr>
            <a:lvl2pPr marL="742950" indent="-285750">
              <a:buClr>
                <a:srgbClr val="94A545"/>
              </a:buClr>
              <a:buSzPct val="150000"/>
              <a:buFont typeface="Arial" pitchFamily="34" charset="0"/>
              <a:buChar char="•"/>
              <a:defRPr sz="1600">
                <a:latin typeface="HelveticaNeue MediumCond"/>
              </a:defRPr>
            </a:lvl2pPr>
            <a:lvl3pPr marL="1143000" indent="-228600">
              <a:buClr>
                <a:srgbClr val="94A545"/>
              </a:buClr>
              <a:buSzPct val="150000"/>
              <a:buFont typeface="Arial" pitchFamily="34" charset="0"/>
              <a:buChar char="•"/>
              <a:defRPr sz="1400">
                <a:latin typeface="HelveticaNeue MediumCond"/>
              </a:defRPr>
            </a:lvl3pPr>
            <a:lvl4pPr marL="1600200" indent="-228600">
              <a:buClr>
                <a:srgbClr val="94A545"/>
              </a:buClr>
              <a:buSzPct val="150000"/>
              <a:buFont typeface="Arial" pitchFamily="34" charset="0"/>
              <a:buChar char="•"/>
              <a:defRPr>
                <a:latin typeface="HelveticaNeue MediumCond"/>
              </a:defRPr>
            </a:lvl4pPr>
            <a:lvl5pPr marL="2057400" indent="-228600">
              <a:buClr>
                <a:srgbClr val="94A545"/>
              </a:buClr>
              <a:buSzPct val="150000"/>
              <a:buFont typeface="Arial" pitchFamily="34" charset="0"/>
              <a:buChar char="•"/>
              <a:defRPr>
                <a:latin typeface="HelveticaNeue MediumCo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364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latin typeface="HelveticaNeue MediumCon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HelveticaNeue MediumCon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457200" y="6766560"/>
            <a:ext cx="8315325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94A54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35040"/>
            <a:ext cx="705786" cy="7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1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79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40" y="88900"/>
            <a:ext cx="8008460" cy="1143000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3388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3482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40" y="88900"/>
            <a:ext cx="8008460" cy="1143000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5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85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959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840" y="63500"/>
            <a:ext cx="80084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217" y="1381125"/>
            <a:ext cx="800090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1" y="6035040"/>
            <a:ext cx="705786" cy="70578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457200" y="6766560"/>
            <a:ext cx="8315325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94A54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Neue-Ligh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4A545"/>
        </a:buClr>
        <a:buSzPct val="150000"/>
        <a:buFont typeface="Arial" pitchFamily="34" charset="0"/>
        <a:buChar char="•"/>
        <a:defRPr sz="2000">
          <a:solidFill>
            <a:schemeClr val="tx1"/>
          </a:solidFill>
          <a:latin typeface="HelveticaNeue MediumCon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4A545"/>
        </a:buClr>
        <a:buSzPct val="150000"/>
        <a:buFont typeface="Arial" pitchFamily="34" charset="0"/>
        <a:buChar char="•"/>
        <a:defRPr sz="1800">
          <a:solidFill>
            <a:schemeClr val="tx1"/>
          </a:solidFill>
          <a:latin typeface="HelveticaNeue MediumCon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4A545"/>
        </a:buClr>
        <a:buSzPct val="150000"/>
        <a:buFont typeface="Arial" pitchFamily="34" charset="0"/>
        <a:buChar char="•"/>
        <a:defRPr sz="1600">
          <a:solidFill>
            <a:schemeClr val="tx1"/>
          </a:solidFill>
          <a:latin typeface="HelveticaNeue MediumCon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Char char="»"/>
        <a:defRPr sz="2000">
          <a:solidFill>
            <a:schemeClr val="tx1"/>
          </a:solidFill>
          <a:latin typeface="HelveticaNeue MediumCon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 MediumCon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Marketing\Logos\2011\7495_MUNGENCIVIL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06" y="4720598"/>
            <a:ext cx="1165208" cy="116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0451" y="562429"/>
            <a:ext cx="8226425" cy="300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ctr">
              <a:lnSpc>
                <a:spcPct val="85000"/>
              </a:lnSpc>
            </a:pPr>
            <a:endParaRPr lang="en-US" sz="4000" b="1" dirty="0">
              <a:latin typeface="Helvetica Neue Light"/>
            </a:endParaRPr>
          </a:p>
          <a:p>
            <a:pPr algn="ctr">
              <a:lnSpc>
                <a:spcPct val="85000"/>
              </a:lnSpc>
            </a:pPr>
            <a:r>
              <a:rPr lang="en-US" sz="3600" b="1" dirty="0">
                <a:latin typeface="Helvetica Neue Light"/>
              </a:rPr>
              <a:t>2024 Street and Utility Reconstruction</a:t>
            </a:r>
          </a:p>
          <a:p>
            <a:pPr algn="ctr">
              <a:lnSpc>
                <a:spcPct val="85000"/>
              </a:lnSpc>
            </a:pPr>
            <a:r>
              <a:rPr lang="en-US" sz="3600" b="1" dirty="0">
                <a:latin typeface="Helvetica Neue Light"/>
              </a:rPr>
              <a:t>City of Stoughton</a:t>
            </a:r>
          </a:p>
          <a:p>
            <a:pPr algn="ctr">
              <a:lnSpc>
                <a:spcPct val="85000"/>
              </a:lnSpc>
            </a:pPr>
            <a:endParaRPr lang="en-US" sz="3600" b="1" dirty="0">
              <a:latin typeface="Helvetica Neue Light"/>
            </a:endParaRPr>
          </a:p>
          <a:p>
            <a:pPr algn="ctr">
              <a:lnSpc>
                <a:spcPct val="85000"/>
              </a:lnSpc>
            </a:pPr>
            <a:r>
              <a:rPr lang="en-US" sz="3600" b="1" dirty="0">
                <a:latin typeface="Helvetica Neue Light"/>
              </a:rPr>
              <a:t>Project Information Meeting</a:t>
            </a:r>
          </a:p>
          <a:p>
            <a:pPr algn="ctr">
              <a:lnSpc>
                <a:spcPct val="85000"/>
              </a:lnSpc>
            </a:pPr>
            <a:r>
              <a:rPr lang="en-US" sz="3600" b="1" dirty="0">
                <a:latin typeface="Helvetica Neue Light"/>
              </a:rPr>
              <a:t>Open House</a:t>
            </a:r>
          </a:p>
          <a:p>
            <a:pPr algn="ctr">
              <a:lnSpc>
                <a:spcPct val="85000"/>
              </a:lnSpc>
            </a:pPr>
            <a:endParaRPr lang="en-US" sz="3200" b="1" dirty="0">
              <a:latin typeface="Helvetica Neue Light"/>
            </a:endParaRPr>
          </a:p>
          <a:p>
            <a:pPr algn="ctr">
              <a:lnSpc>
                <a:spcPct val="85000"/>
              </a:lnSpc>
            </a:pPr>
            <a:r>
              <a:rPr lang="en-US" b="1" dirty="0">
                <a:latin typeface="Helvetica Neue Light"/>
              </a:rPr>
              <a:t>February 12, 2024</a:t>
            </a:r>
          </a:p>
        </p:txBody>
      </p:sp>
      <p:pic>
        <p:nvPicPr>
          <p:cNvPr id="8" name="Picture 7" descr="Proposal_cover_colorb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A919544C-D15C-72CF-9C9E-C4EE8E5992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92" y="4717900"/>
            <a:ext cx="1165208" cy="116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posal_cover_colorb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17575" y="533400"/>
            <a:ext cx="8226425" cy="55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sz="3200" b="1" dirty="0">
                <a:solidFill>
                  <a:srgbClr val="000000"/>
                </a:solidFill>
                <a:latin typeface="Helvetica Neue Light"/>
              </a:rPr>
              <a:t>Project Scope – Johnson Street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7575" y="1239520"/>
            <a:ext cx="7876568" cy="4961743"/>
          </a:xfrm>
        </p:spPr>
        <p:txBody>
          <a:bodyPr/>
          <a:lstStyle/>
          <a:p>
            <a:pPr lvl="1"/>
            <a:r>
              <a:rPr lang="en-US" dirty="0"/>
              <a:t>“Spot” replace defective curb and gutter and sidewalk sections. </a:t>
            </a:r>
          </a:p>
          <a:p>
            <a:pPr lvl="1"/>
            <a:r>
              <a:rPr lang="en-US" dirty="0"/>
              <a:t>Replace curb ramps to meet ADA standards.</a:t>
            </a:r>
          </a:p>
          <a:p>
            <a:pPr lvl="1"/>
            <a:r>
              <a:rPr lang="en-US" dirty="0"/>
              <a:t>Construct valley gutters at select intersections for drainage.</a:t>
            </a:r>
          </a:p>
          <a:p>
            <a:pPr lvl="1"/>
            <a:r>
              <a:rPr lang="en-US" dirty="0"/>
              <a:t>Pulverize and re-grade existing pavement and place new asphalt pavement.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8D227-4498-4086-9574-406DE7831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1787" y="2574281"/>
            <a:ext cx="5000425" cy="3750319"/>
          </a:xfrm>
          <a:prstGeom prst="rect">
            <a:avLst/>
          </a:prstGeom>
        </p:spPr>
      </p:pic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A7626D96-B329-8F00-ABBE-0C11EF1FF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29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4080" y="2688549"/>
            <a:ext cx="2858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Pavement Deterioration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2673608"/>
            <a:ext cx="372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  Poor Intersection Drainage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05" y="5592279"/>
            <a:ext cx="364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Non-Compliant Curb Ramps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8709" y="5572909"/>
            <a:ext cx="2905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Defective Driveways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10453" y="6195919"/>
            <a:ext cx="654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          Johnson Street – Existing Conditions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2030" y="181145"/>
            <a:ext cx="3318648" cy="2488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11" y="181145"/>
            <a:ext cx="3341810" cy="25063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12" y="3063076"/>
            <a:ext cx="3341809" cy="2506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421" y="3073718"/>
            <a:ext cx="3322257" cy="2495714"/>
          </a:xfrm>
          <a:prstGeom prst="rect">
            <a:avLst/>
          </a:prstGeom>
        </p:spPr>
      </p:pic>
      <p:pic>
        <p:nvPicPr>
          <p:cNvPr id="4" name="Picture 3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4CA2253D-BE16-16E0-8B19-10704C0EA6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21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2425" y="5968906"/>
            <a:ext cx="7003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3600" dirty="0">
                <a:latin typeface="HelveticaNeue MediumCond"/>
              </a:rPr>
              <a:t>           </a:t>
            </a:r>
            <a:r>
              <a:rPr lang="en-US" sz="3200" dirty="0">
                <a:latin typeface="HelveticaNeue MediumCond"/>
              </a:rPr>
              <a:t>Typical Valley Gutter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3CEFE-120C-4264-B48F-86C809436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87" y="168614"/>
            <a:ext cx="7493225" cy="5619918"/>
          </a:xfrm>
          <a:prstGeom prst="rect">
            <a:avLst/>
          </a:prstGeom>
        </p:spPr>
      </p:pic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5CB57786-E8C6-7770-9D69-8FC0674F6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14027" y="5953909"/>
            <a:ext cx="6749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3600" dirty="0">
                <a:latin typeface="HelveticaNeue MediumCond"/>
              </a:rPr>
              <a:t>  </a:t>
            </a:r>
            <a:r>
              <a:rPr lang="en-US" sz="3000" dirty="0">
                <a:latin typeface="HelveticaNeue MediumCond"/>
              </a:rPr>
              <a:t>Proposed Design – Johnson Street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3D942-3BD1-41C0-82F3-4B0A7C87FA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92701"/>
            <a:ext cx="9144000" cy="2559575"/>
          </a:xfrm>
          <a:prstGeom prst="rect">
            <a:avLst/>
          </a:prstGeom>
        </p:spPr>
      </p:pic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AC1547EF-623D-9A2D-01F7-0CAFE812A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17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6099592"/>
            <a:ext cx="6128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       West South Street - Project Location Map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89" y="912158"/>
            <a:ext cx="8692171" cy="4627426"/>
          </a:xfrm>
          <a:prstGeom prst="rect">
            <a:avLst/>
          </a:prstGeom>
        </p:spPr>
      </p:pic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6A761D02-BE44-E9B4-4624-604F3E81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59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54667" y="6105755"/>
            <a:ext cx="654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       West South Street – Pavement Deterioration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087" y="181090"/>
            <a:ext cx="3443166" cy="2582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911" y="181090"/>
            <a:ext cx="3443166" cy="2582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911" y="2987060"/>
            <a:ext cx="3443165" cy="2582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6207" y="2982649"/>
            <a:ext cx="3449046" cy="2586785"/>
          </a:xfrm>
          <a:prstGeom prst="rect">
            <a:avLst/>
          </a:prstGeom>
        </p:spPr>
      </p:pic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091971F9-C257-6E45-9DDF-C9915CC270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74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753" y="2670131"/>
            <a:ext cx="364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Steep Pavement Cross Slope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2673608"/>
            <a:ext cx="372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       Defective Sidewalks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05" y="5592279"/>
            <a:ext cx="364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Non-Compliant Curb Ramps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8709" y="5572909"/>
            <a:ext cx="2905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Defective Driveways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10453" y="6195919"/>
            <a:ext cx="654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        West South Street – Existing Conditions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2030" y="181145"/>
            <a:ext cx="3318648" cy="2488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11" y="181145"/>
            <a:ext cx="3341809" cy="25063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12" y="3063076"/>
            <a:ext cx="3341808" cy="2506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421" y="3075729"/>
            <a:ext cx="3322257" cy="2491692"/>
          </a:xfrm>
          <a:prstGeom prst="rect">
            <a:avLst/>
          </a:prstGeom>
        </p:spPr>
      </p:pic>
      <p:pic>
        <p:nvPicPr>
          <p:cNvPr id="4" name="Picture 3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3918C59D-BBE7-88B3-D42A-06C04A5DA8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0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867" y="2710349"/>
            <a:ext cx="347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Non-Desirable Terrace Trees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2673608"/>
            <a:ext cx="372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            Existing Steps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05" y="5592279"/>
            <a:ext cx="364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Existing Retaining Walls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1627" y="5572909"/>
            <a:ext cx="3162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Existing Retaining Walls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10453" y="6195919"/>
            <a:ext cx="654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        West South Street – Existing Conditions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2030" y="198516"/>
            <a:ext cx="3318648" cy="2488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11" y="181145"/>
            <a:ext cx="3341809" cy="25063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12" y="3063076"/>
            <a:ext cx="3341808" cy="2506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421" y="3075729"/>
            <a:ext cx="3322257" cy="2491692"/>
          </a:xfrm>
          <a:prstGeom prst="rect">
            <a:avLst/>
          </a:prstGeom>
        </p:spPr>
      </p:pic>
      <p:pic>
        <p:nvPicPr>
          <p:cNvPr id="4" name="Picture 3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B83617A3-BFDB-BE8E-3E15-2A3779FC48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78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posal_cover_colorb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2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822749" y="533400"/>
            <a:ext cx="8226425" cy="46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sz="3200" b="1" dirty="0">
                <a:solidFill>
                  <a:srgbClr val="000000"/>
                </a:solidFill>
                <a:latin typeface="Helvetica Neue Light"/>
              </a:rPr>
              <a:t>Project Scope – West South Street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9975" y="1225972"/>
            <a:ext cx="8409199" cy="4131733"/>
          </a:xfrm>
        </p:spPr>
        <p:txBody>
          <a:bodyPr/>
          <a:lstStyle/>
          <a:p>
            <a:pPr lvl="1"/>
            <a:r>
              <a:rPr lang="en-US" sz="1800" dirty="0"/>
              <a:t>Complete reconstruction of the street, curb and gutter, sidewalk, and driveway aprons between Van Buren Street and Page Street.  The new street width will match the existing street width.</a:t>
            </a:r>
          </a:p>
          <a:p>
            <a:pPr lvl="1"/>
            <a:r>
              <a:rPr lang="en-US" sz="1800" dirty="0"/>
              <a:t>Street design is complicated by steep topography and difference in elevation from side-to-side of the street.</a:t>
            </a:r>
          </a:p>
          <a:p>
            <a:pPr lvl="1"/>
            <a:r>
              <a:rPr lang="en-US" sz="1800" dirty="0"/>
              <a:t>New ADA compliant curb ramps will be constructed.</a:t>
            </a:r>
          </a:p>
          <a:p>
            <a:pPr lvl="1"/>
            <a:r>
              <a:rPr lang="en-US" sz="1800" dirty="0"/>
              <a:t>New storm sewer will be installed, including storm sewer on Madison Street between South Street and Jefferson Street.</a:t>
            </a:r>
          </a:p>
          <a:p>
            <a:pPr lvl="1"/>
            <a:r>
              <a:rPr lang="en-US" sz="1800" dirty="0"/>
              <a:t>New sanitary sewer and laterals will be installed.</a:t>
            </a:r>
          </a:p>
          <a:p>
            <a:pPr lvl="1"/>
            <a:r>
              <a:rPr lang="en-US" sz="1800" dirty="0"/>
              <a:t>Redundant water main will be removed and select water system components will be replaced.</a:t>
            </a:r>
          </a:p>
          <a:p>
            <a:pPr lvl="1"/>
            <a:r>
              <a:rPr lang="en-US" sz="1800" dirty="0"/>
              <a:t>Some tree removal is required for the project, but trees will be replaced after construction.</a:t>
            </a:r>
          </a:p>
          <a:p>
            <a:pPr lvl="1"/>
            <a:r>
              <a:rPr lang="en-US" sz="1800" dirty="0"/>
              <a:t>Existing retaining walls will be protected.  Steps within the right-of-way </a:t>
            </a:r>
          </a:p>
          <a:p>
            <a:pPr marL="457200" lvl="1" indent="0">
              <a:buNone/>
            </a:pPr>
            <a:r>
              <a:rPr lang="en-US" sz="1800" dirty="0"/>
              <a:t>     will be replaced or removed.</a:t>
            </a:r>
          </a:p>
          <a:p>
            <a:endParaRPr lang="en-US" dirty="0"/>
          </a:p>
        </p:txBody>
      </p:sp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21C536DA-ABC9-94C1-5D3A-26CDBD742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61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9440" y="5892800"/>
            <a:ext cx="587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3600" dirty="0">
                <a:latin typeface="HelveticaNeue MediumCond"/>
              </a:rPr>
              <a:t>Proposed Design - Overall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CF101-1659-4982-83ED-187150234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07" y="1679421"/>
            <a:ext cx="8989606" cy="2520045"/>
          </a:xfrm>
          <a:prstGeom prst="rect">
            <a:avLst/>
          </a:prstGeom>
        </p:spPr>
      </p:pic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337B6D95-1620-05E5-2DD9-11EC898F6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posal_cover_colorb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17575" y="533400"/>
            <a:ext cx="82264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sz="3200" b="1" dirty="0">
                <a:solidFill>
                  <a:srgbClr val="000000"/>
                </a:solidFill>
                <a:latin typeface="Helvetica Neue Light"/>
              </a:rPr>
              <a:t>Introduction of Project Contacts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7574" y="810126"/>
            <a:ext cx="8001837" cy="4483769"/>
          </a:xfrm>
        </p:spPr>
        <p:txBody>
          <a:bodyPr/>
          <a:lstStyle/>
          <a:p>
            <a:endParaRPr lang="en-US" b="1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Brett Hebert, Director of Public Works, City of Stoughton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Sue Eddy, Engineering Technician, City of Stoughton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John Halverson, Street Superintendent, City of Stoughton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Jill Weiss, Utilities Director, Stoughton Utilities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Kyle White, Design/Construction Representative, Strand Associates, Inc.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Pat Current , Design/Construction Representative, Strand Associates, Inc.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Mark Fisher, Project Manager, Strand Associates, Inc.</a:t>
            </a:r>
          </a:p>
        </p:txBody>
      </p:sp>
      <p:pic>
        <p:nvPicPr>
          <p:cNvPr id="3" name="Picture 2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56E41F6C-A861-12B6-63D3-51BD588C1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03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1120" y="5940511"/>
            <a:ext cx="646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3600" dirty="0">
                <a:latin typeface="HelveticaNeue MediumCond"/>
              </a:rPr>
              <a:t>           Proposed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CF101-1659-4982-83ED-187150234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147" y="410608"/>
            <a:ext cx="5357705" cy="2928559"/>
          </a:xfrm>
          <a:prstGeom prst="rect">
            <a:avLst/>
          </a:prstGeom>
        </p:spPr>
      </p:pic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1EB2FA43-9E04-A3B8-73FA-77CB120A2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9074F5-9119-F21C-BB56-9CB61EB03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147" y="3630974"/>
            <a:ext cx="5357705" cy="20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27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posal_cover_colorb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17574" y="522396"/>
            <a:ext cx="8226425" cy="50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sz="3200" b="1" dirty="0">
                <a:solidFill>
                  <a:srgbClr val="000000"/>
                </a:solidFill>
                <a:latin typeface="Helvetica Neue Light"/>
              </a:rPr>
              <a:t>Project Construction Schedule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0640" y="3840454"/>
            <a:ext cx="7356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HelveticaNeue MediumCond"/>
              </a:rPr>
              <a:t>The project will likely move into the bidding phase in late February and bids will be opened in mid-March.  City committees/council will consider the contracts in April.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HelveticaNeue MediumCond"/>
              </a:rPr>
              <a:t>Construction will likely begin in late May.  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HelveticaNeue MediumCond"/>
              </a:rPr>
              <a:t>Construction should not affect </a:t>
            </a:r>
            <a:r>
              <a:rPr lang="en-US" sz="1600" dirty="0" err="1">
                <a:latin typeface="HelveticaNeue MediumCond"/>
              </a:rPr>
              <a:t>Syttende</a:t>
            </a:r>
            <a:r>
              <a:rPr lang="en-US" sz="1600" dirty="0">
                <a:latin typeface="HelveticaNeue MediumCond"/>
              </a:rPr>
              <a:t> Mai or other events.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HelveticaNeue MediumCond"/>
              </a:rPr>
              <a:t>Construction completion is anticipated in September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121B5A-4FDE-4252-AF19-179D462689A0}"/>
              </a:ext>
            </a:extLst>
          </p:cNvPr>
          <p:cNvSpPr txBox="1"/>
          <p:nvPr/>
        </p:nvSpPr>
        <p:spPr>
          <a:xfrm>
            <a:off x="1171279" y="3478863"/>
            <a:ext cx="3820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Reconstruction 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E12D4-6D01-445F-945E-34985F4E4869}"/>
              </a:ext>
            </a:extLst>
          </p:cNvPr>
          <p:cNvSpPr txBox="1"/>
          <p:nvPr/>
        </p:nvSpPr>
        <p:spPr>
          <a:xfrm>
            <a:off x="1171279" y="1022773"/>
            <a:ext cx="6279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Pulverization Project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406DE-B68B-4932-82F7-54D3925DFB74}"/>
              </a:ext>
            </a:extLst>
          </p:cNvPr>
          <p:cNvSpPr txBox="1"/>
          <p:nvPr/>
        </p:nvSpPr>
        <p:spPr>
          <a:xfrm>
            <a:off x="1143677" y="1384364"/>
            <a:ext cx="627938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94A545"/>
              </a:buClr>
              <a:buSzPct val="150000"/>
              <a:buFont typeface="Arial" pitchFamily="34" charset="0"/>
              <a:buChar char="•"/>
            </a:pPr>
            <a:r>
              <a:rPr lang="en-US" sz="1600" dirty="0">
                <a:latin typeface="HelveticaNeue MediumCond"/>
              </a:rPr>
              <a:t>The project will move into the bidding phase in late February and bids will be opened in mid-March.  City committees/council will consider the contracts in late March.  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itchFamily="34" charset="0"/>
              <a:buChar char="•"/>
            </a:pPr>
            <a:r>
              <a:rPr lang="en-US" sz="1600" dirty="0">
                <a:latin typeface="HelveticaNeue MediumCond"/>
              </a:rPr>
              <a:t>Construction is anticipated to begin in early to mid-May.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itchFamily="34" charset="0"/>
              <a:buChar char="•"/>
            </a:pPr>
            <a:r>
              <a:rPr lang="en-US" sz="1600" dirty="0">
                <a:latin typeface="HelveticaNeue MediumCond"/>
              </a:rPr>
              <a:t>Construction should not affect </a:t>
            </a:r>
            <a:r>
              <a:rPr lang="en-US" sz="1600" dirty="0" err="1">
                <a:latin typeface="HelveticaNeue MediumCond"/>
              </a:rPr>
              <a:t>Syttende</a:t>
            </a:r>
            <a:r>
              <a:rPr lang="en-US" sz="1600" dirty="0">
                <a:latin typeface="HelveticaNeue MediumCond"/>
              </a:rPr>
              <a:t> Mai or other events.  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itchFamily="34" charset="0"/>
              <a:buChar char="•"/>
            </a:pPr>
            <a:r>
              <a:rPr lang="en-US" sz="1600" dirty="0">
                <a:latin typeface="HelveticaNeue MediumCond"/>
              </a:rPr>
              <a:t>Construction on Greig Trail will be limited to concrete replacements until the school year is complete.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itchFamily="34" charset="0"/>
              <a:buChar char="•"/>
            </a:pPr>
            <a:r>
              <a:rPr lang="en-US" sz="1600" dirty="0">
                <a:latin typeface="HelveticaNeue MediumCond"/>
              </a:rPr>
              <a:t>Construction completion is anticipated in August.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itchFamily="34" charset="0"/>
              <a:buChar char="•"/>
            </a:pPr>
            <a:endParaRPr lang="en-US" sz="16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itchFamily="34" charset="0"/>
              <a:buChar char="•"/>
            </a:pPr>
            <a:endParaRPr lang="en-US" sz="16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itchFamily="34" charset="0"/>
              <a:buChar char="•"/>
            </a:pPr>
            <a:endParaRPr lang="en-US" sz="16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itchFamily="34" charset="0"/>
              <a:buChar char="•"/>
            </a:pPr>
            <a:endParaRPr lang="en-US" sz="1600" dirty="0">
              <a:latin typeface="HelveticaNeue MediumCond"/>
            </a:endParaRPr>
          </a:p>
          <a:p>
            <a:pPr algn="l">
              <a:buClr>
                <a:srgbClr val="94A545"/>
              </a:buClr>
              <a:buSzPct val="150000"/>
            </a:pPr>
            <a:endParaRPr lang="en-US" sz="1600" dirty="0">
              <a:latin typeface="HelveticaNeue MediumCond"/>
            </a:endParaRPr>
          </a:p>
        </p:txBody>
      </p:sp>
      <p:pic>
        <p:nvPicPr>
          <p:cNvPr id="3" name="Picture 2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630DCB0D-A801-8E62-2C74-47DC10E3E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51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posal_cover_colorb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17575" y="533400"/>
            <a:ext cx="8226425" cy="59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sz="3200" b="1" dirty="0">
                <a:solidFill>
                  <a:srgbClr val="000000"/>
                </a:solidFill>
                <a:latin typeface="Helvetica Neue Light"/>
              </a:rPr>
              <a:t>Common Questions / Discussion Items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3263" y="1130356"/>
            <a:ext cx="696248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Neue MediumCond"/>
              </a:rPr>
              <a:t>Advance notice of planned water service outages will be provided whenever possible.</a:t>
            </a:r>
          </a:p>
          <a:p>
            <a:pPr algn="l">
              <a:buClr>
                <a:srgbClr val="94A545"/>
              </a:buClr>
              <a:buSzPct val="150000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Neue MediumCond"/>
              </a:rPr>
              <a:t>The streets will be closed to through traffic during construction.  Access will be provided for emergency vehicles and local traffic.   </a:t>
            </a:r>
          </a:p>
          <a:p>
            <a:pPr algn="l">
              <a:buClr>
                <a:srgbClr val="94A545"/>
              </a:buClr>
              <a:buSzPct val="150000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Neue MediumCond"/>
              </a:rPr>
              <a:t>Access to driveways during non-work hours (nights/weekends) will be required by the contract.   Vehicular access to driveways will be subject to concrete cure times (10-14 days).</a:t>
            </a:r>
          </a:p>
          <a:p>
            <a:pPr algn="l">
              <a:buClr>
                <a:srgbClr val="94A545"/>
              </a:buClr>
              <a:buSzPct val="150000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Neue MediumCond"/>
              </a:rPr>
              <a:t>Refuse collection will be coordinated by the contractor.</a:t>
            </a:r>
          </a:p>
          <a:p>
            <a:pPr algn="l">
              <a:buClr>
                <a:srgbClr val="94A545"/>
              </a:buClr>
              <a:buSzPct val="150000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>
              <a:buClr>
                <a:srgbClr val="94A545"/>
              </a:buClr>
              <a:buSzPct val="150000"/>
            </a:pPr>
            <a:endParaRPr lang="en-US" sz="2000" dirty="0"/>
          </a:p>
          <a:p>
            <a:pPr algn="l">
              <a:buClr>
                <a:srgbClr val="94A545"/>
              </a:buClr>
              <a:buSzPct val="150000"/>
            </a:pPr>
            <a:endParaRPr lang="en-US" sz="2000" dirty="0"/>
          </a:p>
          <a:p>
            <a:r>
              <a:rPr lang="en-US" sz="2000" dirty="0"/>
              <a:t> 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 err="1">
              <a:latin typeface="HelveticaNeue MediumCond"/>
            </a:endParaRPr>
          </a:p>
        </p:txBody>
      </p:sp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ECB45E1B-BE86-8EA0-D97B-4F25967E7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posal_cover_colorb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17575" y="533400"/>
            <a:ext cx="8226425" cy="59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sz="3200" b="1" dirty="0">
                <a:solidFill>
                  <a:srgbClr val="000000"/>
                </a:solidFill>
                <a:latin typeface="Helvetica Neue Light"/>
              </a:rPr>
              <a:t>Common Questions / Discussion Items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3263" y="1130356"/>
            <a:ext cx="69624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Neue MediumCond"/>
              </a:rPr>
              <a:t>Road closures will be posted/signed, but formal detours will not be implemented.</a:t>
            </a:r>
          </a:p>
          <a:p>
            <a:pPr algn="l">
              <a:buClr>
                <a:srgbClr val="94A545"/>
              </a:buClr>
              <a:buSzPct val="150000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Neue MediumCond"/>
              </a:rPr>
              <a:t>Where terrace trees are removed with the project, new trees will be planted at the City’s cost.  Contact the City Forester with questions or for additional information.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Neue MediumCond"/>
              </a:rPr>
              <a:t>Weekly construction updates will be posted on the city website and made available by e-mail.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Neue MediumCond"/>
              </a:rPr>
              <a:t>A preconstruction neighborhood open house will be held with the contractor before construction begins.  Additional details will be provided a later date.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>
              <a:buClr>
                <a:srgbClr val="94A545"/>
              </a:buClr>
              <a:buSzPct val="150000"/>
            </a:pPr>
            <a:endParaRPr lang="en-US" sz="2000" dirty="0"/>
          </a:p>
          <a:p>
            <a:r>
              <a:rPr lang="en-US" sz="2000" dirty="0"/>
              <a:t> 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 err="1">
              <a:latin typeface="HelveticaNeue MediumCond"/>
            </a:endParaRPr>
          </a:p>
        </p:txBody>
      </p:sp>
      <p:pic>
        <p:nvPicPr>
          <p:cNvPr id="3" name="Picture 2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C1D5645B-4A57-80C3-C51C-92D98740E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50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posal_cover_colorb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17575" y="533400"/>
            <a:ext cx="8226425" cy="59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sz="3200" b="1" dirty="0">
                <a:solidFill>
                  <a:srgbClr val="000000"/>
                </a:solidFill>
                <a:latin typeface="Helvetica Neue Light"/>
              </a:rPr>
              <a:t>Special Assessments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3263" y="953892"/>
            <a:ext cx="69624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endParaRPr lang="en-US" sz="2000" dirty="0"/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Neue MediumCond"/>
              </a:rPr>
              <a:t>The city will follow its special assessment policy. Sidewalk is assessed at 50% to the property owner. Replacement curb and gutter is assessed at 50% to the property owner. Carriage walks/steps and driveway aprons and certain property–specific items of work are assessed at 100% to the property owner.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Neue MediumCond"/>
              </a:rPr>
              <a:t>Property owners can request that carriage walks and steps not be replaced to avoid special assessment charges for the carriage walk.  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Neue MediumCond"/>
              </a:rPr>
              <a:t>Preliminary assessment estimates and public hearing information will be sent to property owners in the coming weeks.</a:t>
            </a:r>
          </a:p>
          <a:p>
            <a:pPr algn="l">
              <a:buClr>
                <a:srgbClr val="94A545"/>
              </a:buClr>
              <a:buSzPct val="150000"/>
            </a:pPr>
            <a:endParaRPr lang="en-US" sz="2000" dirty="0"/>
          </a:p>
          <a:p>
            <a:r>
              <a:rPr lang="en-US" sz="2000" dirty="0"/>
              <a:t> </a:t>
            </a: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>
              <a:latin typeface="HelveticaNeue MediumCond"/>
            </a:endParaRPr>
          </a:p>
          <a:p>
            <a:pPr marL="342900" indent="-342900" algn="l">
              <a:buClr>
                <a:srgbClr val="94A545"/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 err="1">
              <a:latin typeface="HelveticaNeue MediumCond"/>
            </a:endParaRPr>
          </a:p>
        </p:txBody>
      </p:sp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160F7FAD-EC2F-62CD-8F52-544B2A1A2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03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posal_cover_colorb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17574" y="522396"/>
            <a:ext cx="8226425" cy="59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sz="3200" b="1" dirty="0">
                <a:solidFill>
                  <a:srgbClr val="000000"/>
                </a:solidFill>
                <a:latin typeface="Helvetica Neue Light"/>
              </a:rPr>
              <a:t>Questions and Answers</a:t>
            </a:r>
          </a:p>
        </p:txBody>
      </p:sp>
      <p:pic>
        <p:nvPicPr>
          <p:cNvPr id="8" name="Picture 4" descr="C:\Documents and Settings\danc\Local Settings\Temporary Internet Files\Content.IE5\8DMJ8TYJ\MC90043316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396" y="2191057"/>
            <a:ext cx="3801833" cy="28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964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posal_cover_colorb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17575" y="533400"/>
            <a:ext cx="82264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sz="3200" b="1" dirty="0">
                <a:solidFill>
                  <a:srgbClr val="000000"/>
                </a:solidFill>
                <a:latin typeface="Helvetica Neue Light"/>
              </a:rPr>
              <a:t>Summary of Projects to be Discussed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03264" y="810126"/>
            <a:ext cx="8216148" cy="4483769"/>
          </a:xfrm>
        </p:spPr>
        <p:txBody>
          <a:bodyPr/>
          <a:lstStyle/>
          <a:p>
            <a:endParaRPr lang="en-US" b="1" dirty="0"/>
          </a:p>
          <a:p>
            <a:endParaRPr lang="en-US" b="1" dirty="0"/>
          </a:p>
          <a:p>
            <a:pPr lvl="1"/>
            <a:r>
              <a:rPr lang="en-US" dirty="0"/>
              <a:t>Street Pulverization Projects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	Greig Trail (Lincoln Ave to Van Buren St)</a:t>
            </a:r>
          </a:p>
          <a:p>
            <a:pPr marL="457200" lvl="1" indent="0">
              <a:buNone/>
            </a:pPr>
            <a:r>
              <a:rPr lang="en-US" dirty="0"/>
              <a:t>	Johnson Street (Roby Rd to Page St)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Street Reconstruction Projects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	West South Street (Van Buren St to </a:t>
            </a:r>
          </a:p>
          <a:p>
            <a:pPr marL="457200" lvl="1" indent="0">
              <a:buNone/>
            </a:pPr>
            <a:r>
              <a:rPr lang="en-US" dirty="0"/>
              <a:t>	Page St)</a:t>
            </a:r>
          </a:p>
          <a:p>
            <a:pPr marL="457200" lvl="1" indent="0">
              <a:buNone/>
            </a:pPr>
            <a:r>
              <a:rPr lang="en-US" dirty="0"/>
              <a:t>	Madison Street (South St to Jefferson St) </a:t>
            </a:r>
          </a:p>
          <a:p>
            <a:pPr marL="457200" lvl="1" indent="0">
              <a:buNone/>
            </a:pPr>
            <a:r>
              <a:rPr lang="en-US" dirty="0"/>
              <a:t>	(Storm Sewer only)	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" name="Picture 2" descr="A picture containing outdoor, sky, ground, tree&#10;&#10;Description automatically generated">
            <a:extLst>
              <a:ext uri="{FF2B5EF4-FFF2-40B4-BE49-F238E27FC236}">
                <a16:creationId xmlns:a16="http://schemas.microsoft.com/office/drawing/2014/main" id="{B40F98D9-8FDA-43E3-BA4D-5D93A01C5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893" y="3429000"/>
            <a:ext cx="2999519" cy="2249639"/>
          </a:xfrm>
          <a:prstGeom prst="rect">
            <a:avLst/>
          </a:prstGeom>
        </p:spPr>
      </p:pic>
      <p:pic>
        <p:nvPicPr>
          <p:cNvPr id="6" name="Picture 5" descr="A tractor on a road&#10;&#10;Description automatically generated with medium confidence">
            <a:extLst>
              <a:ext uri="{FF2B5EF4-FFF2-40B4-BE49-F238E27FC236}">
                <a16:creationId xmlns:a16="http://schemas.microsoft.com/office/drawing/2014/main" id="{1DC0087C-8216-426C-A78E-078767ABE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893" y="1332523"/>
            <a:ext cx="3044723" cy="2015907"/>
          </a:xfrm>
          <a:prstGeom prst="rect">
            <a:avLst/>
          </a:prstGeom>
        </p:spPr>
      </p:pic>
      <p:pic>
        <p:nvPicPr>
          <p:cNvPr id="4" name="Picture 3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C2711732-1121-8081-1BF2-9C52E6004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99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95336" y="6099592"/>
            <a:ext cx="3601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Overall Project Locations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E7872-07AC-4DC5-9B66-4D1D4217A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53" y="799253"/>
            <a:ext cx="8937274" cy="4745494"/>
          </a:xfrm>
          <a:prstGeom prst="rect">
            <a:avLst/>
          </a:prstGeom>
        </p:spPr>
      </p:pic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3CEB25A5-65F9-0F6B-0A82-5D95A5B63A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9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8533" y="6091107"/>
            <a:ext cx="6482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Greig Trail - Project Location Map </a:t>
            </a:r>
          </a:p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013" y="803119"/>
            <a:ext cx="8852747" cy="4702888"/>
          </a:xfrm>
          <a:prstGeom prst="rect">
            <a:avLst/>
          </a:prstGeom>
        </p:spPr>
      </p:pic>
      <p:pic>
        <p:nvPicPr>
          <p:cNvPr id="3" name="Picture 2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C557F0EC-2FC1-BA25-6369-348734196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posal_cover_colorb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17575" y="533400"/>
            <a:ext cx="8226425" cy="55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sz="3200" b="1" dirty="0">
                <a:solidFill>
                  <a:srgbClr val="000000"/>
                </a:solidFill>
                <a:latin typeface="Helvetica Neue Light"/>
              </a:rPr>
              <a:t>Project Scope – Greig Trail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7575" y="1090508"/>
            <a:ext cx="7876568" cy="5110756"/>
          </a:xfrm>
        </p:spPr>
        <p:txBody>
          <a:bodyPr/>
          <a:lstStyle/>
          <a:p>
            <a:pPr lvl="1"/>
            <a:r>
              <a:rPr lang="en-US" dirty="0"/>
              <a:t>Install Storm Sewer to address drainage concerns on Lincoln Avenue (2025)</a:t>
            </a:r>
          </a:p>
          <a:p>
            <a:pPr lvl="1"/>
            <a:r>
              <a:rPr lang="en-US" dirty="0"/>
              <a:t>“Spot” replace defective curb and gutter and sidewalk sections.</a:t>
            </a:r>
          </a:p>
          <a:p>
            <a:pPr lvl="1"/>
            <a:r>
              <a:rPr lang="en-US" dirty="0"/>
              <a:t>Replace curb ramps to meet ADA standards.</a:t>
            </a:r>
          </a:p>
          <a:p>
            <a:pPr lvl="1"/>
            <a:r>
              <a:rPr lang="en-US" dirty="0"/>
              <a:t>Pulverize and re-grade existing pavement and place new asphalt pavement.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8D227-4498-4086-9574-406DE7831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8681" y="2416663"/>
            <a:ext cx="5330245" cy="3997684"/>
          </a:xfrm>
          <a:prstGeom prst="rect">
            <a:avLst/>
          </a:prstGeom>
        </p:spPr>
      </p:pic>
      <p:pic>
        <p:nvPicPr>
          <p:cNvPr id="4" name="Picture 3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1905468F-2C39-4D35-27ED-DA3F0008C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73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4080" y="2688549"/>
            <a:ext cx="2858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Pavement Deterioration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2673608"/>
            <a:ext cx="372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         Defective Sidewalk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05" y="5592279"/>
            <a:ext cx="364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Non-Compliant Curb Ramps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8709" y="5572909"/>
            <a:ext cx="2905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Defective Driveways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10453" y="6195919"/>
            <a:ext cx="654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            Greig Trail – Existing Conditions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2030" y="181145"/>
            <a:ext cx="3318649" cy="2488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11" y="181145"/>
            <a:ext cx="3341810" cy="25063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12" y="3063076"/>
            <a:ext cx="3341809" cy="25063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753" y="3220197"/>
            <a:ext cx="3309714" cy="2349235"/>
          </a:xfrm>
          <a:prstGeom prst="rect">
            <a:avLst/>
          </a:prstGeom>
        </p:spPr>
      </p:pic>
      <p:pic>
        <p:nvPicPr>
          <p:cNvPr id="4" name="Picture 3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000D5106-55B9-BFE8-9ADA-EE658D1A8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9002" y="5915770"/>
            <a:ext cx="509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3600" dirty="0">
                <a:latin typeface="HelveticaNeue MediumCond"/>
              </a:rPr>
              <a:t>  Proposed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EE833-7EC6-44DE-8E91-4F824E24F4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" y="761377"/>
            <a:ext cx="9001760" cy="4431278"/>
          </a:xfrm>
          <a:prstGeom prst="rect">
            <a:avLst/>
          </a:prstGeom>
        </p:spPr>
      </p:pic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F38A5E5D-CC55-8552-853C-2DA6526737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79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9520" y="6163731"/>
            <a:ext cx="6775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4A545"/>
              </a:buClr>
              <a:buSzPct val="150000"/>
            </a:pPr>
            <a:r>
              <a:rPr lang="en-US" sz="2000" dirty="0">
                <a:latin typeface="HelveticaNeue MediumCond"/>
              </a:rPr>
              <a:t>                Johnson Street - Project Location Map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55" y="380212"/>
            <a:ext cx="8029690" cy="5333193"/>
          </a:xfrm>
          <a:prstGeom prst="rect">
            <a:avLst/>
          </a:prstGeom>
        </p:spPr>
      </p:pic>
      <p:pic>
        <p:nvPicPr>
          <p:cNvPr id="2" name="Picture 1" descr="A round black and white logo with a clock tower&#10;&#10;Description automatically generated">
            <a:extLst>
              <a:ext uri="{FF2B5EF4-FFF2-40B4-BE49-F238E27FC236}">
                <a16:creationId xmlns:a16="http://schemas.microsoft.com/office/drawing/2014/main" id="{8C40EA00-7B48-E675-3D0F-9DCD0A8F1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0" y="5904108"/>
            <a:ext cx="774136" cy="7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14005"/>
      </p:ext>
    </p:extLst>
  </p:cSld>
  <p:clrMapOvr>
    <a:masterClrMapping/>
  </p:clrMapOvr>
</p:sld>
</file>

<file path=ppt/theme/theme1.xml><?xml version="1.0" encoding="utf-8"?>
<a:theme xmlns:a="http://schemas.openxmlformats.org/drawingml/2006/main" name="Municipal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Neue Light" charset="0"/>
          </a:defRPr>
        </a:defPPr>
      </a:lstStyle>
    </a:lnDef>
    <a:txDef>
      <a:spPr>
        <a:noFill/>
      </a:spPr>
      <a:bodyPr wrap="square" rtlCol="0">
        <a:spAutoFit/>
      </a:bodyPr>
      <a:lstStyle>
        <a:defPPr marL="342900" indent="-342900" algn="l">
          <a:buClr>
            <a:srgbClr val="94A545"/>
          </a:buClr>
          <a:buSzPct val="150000"/>
          <a:buFont typeface="Arial" pitchFamily="34" charset="0"/>
          <a:buChar char="•"/>
          <a:defRPr sz="2000" dirty="0" err="1" smtClean="0">
            <a:latin typeface="HelveticaNeue MediumCond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Municipal Template</Template>
  <TotalTime>6689</TotalTime>
  <Words>956</Words>
  <Application>Microsoft Office PowerPoint</Application>
  <PresentationFormat>On-screen Show (4:3)</PresentationFormat>
  <Paragraphs>160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Helvetica Neue Light</vt:lpstr>
      <vt:lpstr>HelveticaNeue MediumCond</vt:lpstr>
      <vt:lpstr>HelveticaNeue-Light</vt:lpstr>
      <vt:lpstr>Times</vt:lpstr>
      <vt:lpstr>Municipal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Strand Associates,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 Simpson</dc:creator>
  <cp:lastModifiedBy>Fisher, Mark</cp:lastModifiedBy>
  <cp:revision>276</cp:revision>
  <cp:lastPrinted>2024-02-12T19:15:26Z</cp:lastPrinted>
  <dcterms:created xsi:type="dcterms:W3CDTF">2013-06-18T22:26:21Z</dcterms:created>
  <dcterms:modified xsi:type="dcterms:W3CDTF">2024-02-12T22:36:00Z</dcterms:modified>
</cp:coreProperties>
</file>